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386" r:id="rId2"/>
    <p:sldId id="335" r:id="rId3"/>
    <p:sldId id="415" r:id="rId4"/>
    <p:sldId id="391" r:id="rId5"/>
    <p:sldId id="393" r:id="rId6"/>
    <p:sldId id="387" r:id="rId7"/>
    <p:sldId id="442" r:id="rId8"/>
    <p:sldId id="429" r:id="rId9"/>
    <p:sldId id="430" r:id="rId10"/>
    <p:sldId id="431" r:id="rId11"/>
    <p:sldId id="405" r:id="rId12"/>
    <p:sldId id="397" r:id="rId13"/>
    <p:sldId id="394" r:id="rId14"/>
    <p:sldId id="395" r:id="rId15"/>
    <p:sldId id="434" r:id="rId16"/>
    <p:sldId id="435" r:id="rId17"/>
    <p:sldId id="418" r:id="rId18"/>
    <p:sldId id="400" r:id="rId19"/>
    <p:sldId id="421" r:id="rId20"/>
    <p:sldId id="422" r:id="rId21"/>
    <p:sldId id="396" r:id="rId22"/>
    <p:sldId id="424" r:id="rId23"/>
    <p:sldId id="425" r:id="rId24"/>
    <p:sldId id="426" r:id="rId25"/>
    <p:sldId id="427" r:id="rId26"/>
    <p:sldId id="428" r:id="rId27"/>
    <p:sldId id="402" r:id="rId28"/>
    <p:sldId id="404" r:id="rId29"/>
    <p:sldId id="407" r:id="rId30"/>
    <p:sldId id="441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B"/>
    <a:srgbClr val="ED1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407"/>
  </p:normalViewPr>
  <p:slideViewPr>
    <p:cSldViewPr showGuides="1">
      <p:cViewPr varScale="1">
        <p:scale>
          <a:sx n="88" d="100"/>
          <a:sy n="88" d="100"/>
        </p:scale>
        <p:origin x="996" y="78"/>
      </p:cViewPr>
      <p:guideLst>
        <p:guide orient="horz" pos="31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260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911F-C8B4-4DD2-B18D-F3882A0788BB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C1A6E-6B58-407B-B8B9-3ADF7A615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9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F6144-E6D5-48A5-B0E4-2AE4C065E75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1E6F1-6BA9-4B4E-981A-9F9E21F8C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11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E6F1-6BA9-4B4E-981A-9F9E21F8C5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2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E6F1-6BA9-4B4E-981A-9F9E21F8C54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1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с лого РУ 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36004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40184"/>
            <a:ext cx="6400800" cy="9858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50199" y="897521"/>
            <a:ext cx="5643602" cy="13456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 с лого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5800" y="3002777"/>
            <a:ext cx="7772400" cy="1102519"/>
          </a:xfrm>
        </p:spPr>
        <p:txBody>
          <a:bodyPr anchor="t"/>
          <a:lstStyle>
            <a:lvl1pPr algn="ctr">
              <a:defRPr>
                <a:solidFill>
                  <a:srgbClr val="005CA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21571" y="1146338"/>
            <a:ext cx="6500858" cy="15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190440" y="161892"/>
            <a:ext cx="8763120" cy="48471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93024"/>
            <a:ext cx="3900486" cy="32015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1393024"/>
            <a:ext cx="3829048" cy="32015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81376"/>
            <a:ext cx="3971924" cy="12132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3381376"/>
            <a:ext cx="3929090" cy="12132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468313" y="1339445"/>
            <a:ext cx="3960811" cy="18216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786314" y="1339445"/>
            <a:ext cx="3929090" cy="18216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рисунк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303858"/>
            <a:ext cx="3714776" cy="535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571472" y="1339446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5"/>
          </p:nvPr>
        </p:nvSpPr>
        <p:spPr>
          <a:xfrm>
            <a:off x="2500298" y="1339446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6"/>
          </p:nvPr>
        </p:nvSpPr>
        <p:spPr>
          <a:xfrm>
            <a:off x="571472" y="4018369"/>
            <a:ext cx="3714776" cy="535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2"/>
          <p:cNvSpPr>
            <a:spLocks noGrp="1"/>
          </p:cNvSpPr>
          <p:nvPr>
            <p:ph type="pic" idx="17"/>
          </p:nvPr>
        </p:nvSpPr>
        <p:spPr>
          <a:xfrm>
            <a:off x="571472" y="3053957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2500298" y="3053957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19"/>
          </p:nvPr>
        </p:nvSpPr>
        <p:spPr>
          <a:xfrm>
            <a:off x="4857752" y="2303858"/>
            <a:ext cx="3714776" cy="535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idx="20"/>
          </p:nvPr>
        </p:nvSpPr>
        <p:spPr>
          <a:xfrm>
            <a:off x="4857752" y="1339446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idx="21"/>
          </p:nvPr>
        </p:nvSpPr>
        <p:spPr>
          <a:xfrm>
            <a:off x="6786578" y="1339446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22"/>
          </p:nvPr>
        </p:nvSpPr>
        <p:spPr>
          <a:xfrm>
            <a:off x="4857752" y="4018369"/>
            <a:ext cx="3714776" cy="535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23"/>
          </p:nvPr>
        </p:nvSpPr>
        <p:spPr>
          <a:xfrm>
            <a:off x="4857752" y="3053957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0" name="Рисунок 2"/>
          <p:cNvSpPr>
            <a:spLocks noGrp="1"/>
          </p:cNvSpPr>
          <p:nvPr>
            <p:ph type="pic" idx="24"/>
          </p:nvPr>
        </p:nvSpPr>
        <p:spPr>
          <a:xfrm>
            <a:off x="6786578" y="3053957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ре блок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468313" y="1553758"/>
            <a:ext cx="4071966" cy="1232306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1178709"/>
            <a:ext cx="4071966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468313" y="3268270"/>
            <a:ext cx="4071966" cy="1232306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2893221"/>
            <a:ext cx="4071966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21"/>
            <p:custDataLst>
              <p:tags r:id="rId3"/>
            </p:custDataLst>
          </p:nvPr>
        </p:nvSpPr>
        <p:spPr>
          <a:xfrm>
            <a:off x="4714876" y="1553758"/>
            <a:ext cx="4071966" cy="1232306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4876" y="1178709"/>
            <a:ext cx="4071966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4714876" y="3268270"/>
            <a:ext cx="4071966" cy="1232306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4714876" y="2893221"/>
            <a:ext cx="4071966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 с заголовками и 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121337"/>
            <a:ext cx="2736000" cy="486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121337"/>
            <a:ext cx="2736000" cy="486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121337"/>
            <a:ext cx="2736000" cy="486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1500180"/>
            <a:ext cx="2736000" cy="243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1500180"/>
            <a:ext cx="2736000" cy="243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1500180"/>
            <a:ext cx="2736000" cy="243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3986733"/>
            <a:ext cx="2736000" cy="62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3986733"/>
            <a:ext cx="2736000" cy="62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3986733"/>
            <a:ext cx="2736000" cy="62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блок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46032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sz="half" idx="18"/>
          </p:nvPr>
        </p:nvSpPr>
        <p:spPr>
          <a:xfrm>
            <a:off x="446031" y="1607338"/>
            <a:ext cx="3929090" cy="29872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4877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sz="half" idx="20"/>
          </p:nvPr>
        </p:nvSpPr>
        <p:spPr>
          <a:xfrm>
            <a:off x="4714876" y="1607338"/>
            <a:ext cx="3929090" cy="29872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 лого издательст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105296"/>
            <a:ext cx="9144000" cy="82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0700" y="897520"/>
            <a:ext cx="7244798" cy="1727387"/>
          </a:xfrm>
          <a:prstGeom prst="rect">
            <a:avLst/>
          </a:prstGeom>
          <a:noFill/>
        </p:spPr>
      </p:pic>
      <p:pic>
        <p:nvPicPr>
          <p:cNvPr id="12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51348"/>
            <a:ext cx="3067081" cy="5214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(2+1)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46032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446031" y="1607338"/>
            <a:ext cx="3929090" cy="12323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14877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sz="half" idx="18"/>
          </p:nvPr>
        </p:nvSpPr>
        <p:spPr>
          <a:xfrm>
            <a:off x="4714876" y="1607338"/>
            <a:ext cx="3929090" cy="29872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46032" y="2944421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9" name="Содержимое 2"/>
          <p:cNvSpPr>
            <a:spLocks noGrp="1"/>
          </p:cNvSpPr>
          <p:nvPr>
            <p:ph sz="half" idx="20"/>
          </p:nvPr>
        </p:nvSpPr>
        <p:spPr>
          <a:xfrm>
            <a:off x="446031" y="3321850"/>
            <a:ext cx="3929090" cy="12858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(1+2)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4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sz="half" idx="18"/>
          </p:nvPr>
        </p:nvSpPr>
        <p:spPr>
          <a:xfrm>
            <a:off x="468313" y="1607337"/>
            <a:ext cx="3929090" cy="30003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7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1607338"/>
            <a:ext cx="3929090" cy="12323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4877" y="2946800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0" name="Содержимое 2"/>
          <p:cNvSpPr>
            <a:spLocks noGrp="1"/>
          </p:cNvSpPr>
          <p:nvPr>
            <p:ph sz="half" idx="20"/>
          </p:nvPr>
        </p:nvSpPr>
        <p:spPr>
          <a:xfrm>
            <a:off x="4714876" y="3321850"/>
            <a:ext cx="3929090" cy="12858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93024"/>
            <a:ext cx="5111750" cy="32015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393024"/>
            <a:ext cx="3008313" cy="3201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232288"/>
            <a:ext cx="5486400" cy="2313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57200" y="1607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 социальными сет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3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50199" y="453996"/>
            <a:ext cx="5643602" cy="1345612"/>
          </a:xfrm>
          <a:prstGeom prst="rect">
            <a:avLst/>
          </a:prstGeom>
          <a:noFill/>
        </p:spPr>
      </p:pic>
      <p:sp>
        <p:nvSpPr>
          <p:cNvPr id="35" name="Заголовок 1"/>
          <p:cNvSpPr>
            <a:spLocks noGrp="1"/>
          </p:cNvSpPr>
          <p:nvPr>
            <p:ph type="ctrTitle"/>
          </p:nvPr>
        </p:nvSpPr>
        <p:spPr>
          <a:xfrm>
            <a:off x="685800" y="1549386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28984"/>
            <a:ext cx="6400800" cy="9858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0" y="4105296"/>
            <a:ext cx="9144000" cy="82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 userDrawn="1"/>
        </p:nvSpPr>
        <p:spPr>
          <a:xfrm>
            <a:off x="2344708" y="4360887"/>
            <a:ext cx="496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/>
              <a:t>ros.uchebnik</a:t>
            </a:r>
            <a:r>
              <a:rPr lang="ru-RU" sz="1600" dirty="0" smtClean="0"/>
              <a:t>	</a:t>
            </a:r>
            <a:r>
              <a:rPr lang="en-US" sz="1600" dirty="0" err="1" smtClean="0"/>
              <a:t>rosuchebnik</a:t>
            </a:r>
            <a:r>
              <a:rPr lang="ru-RU" sz="1600" dirty="0" smtClean="0"/>
              <a:t>	</a:t>
            </a:r>
            <a:r>
              <a:rPr lang="en-US" sz="1600" dirty="0" err="1" smtClean="0"/>
              <a:t>rosuchebnik</a:t>
            </a:r>
            <a:endParaRPr lang="ru-RU" sz="1600" dirty="0"/>
          </a:p>
        </p:txBody>
      </p:sp>
      <p:pic>
        <p:nvPicPr>
          <p:cNvPr id="42" name="Picture 2" descr="C:\Users\zgonnik.m\Desktop\00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79577" y="4324374"/>
            <a:ext cx="401643" cy="401643"/>
          </a:xfrm>
          <a:prstGeom prst="rect">
            <a:avLst/>
          </a:prstGeom>
          <a:noFill/>
        </p:spPr>
      </p:pic>
      <p:pic>
        <p:nvPicPr>
          <p:cNvPr id="43" name="Picture 3" descr="C:\Users\zgonnik.m\Desktop\002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68714" y="4324374"/>
            <a:ext cx="401643" cy="401643"/>
          </a:xfrm>
          <a:prstGeom prst="rect">
            <a:avLst/>
          </a:prstGeom>
          <a:noFill/>
        </p:spPr>
      </p:pic>
      <p:pic>
        <p:nvPicPr>
          <p:cNvPr id="44" name="Picture 4" descr="C:\Users\zgonnik.m\Desktop\003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94364" y="4324374"/>
            <a:ext cx="401643" cy="4016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708-D45F-4B89-B047-EC7B00E0CFD2}" type="datetime1">
              <a:rPr lang="ru-RU" smtClean="0"/>
              <a:pPr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78"/>
            <a:ext cx="9144000" cy="7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015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 лого издательств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20673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5800" y="2097082"/>
            <a:ext cx="7772400" cy="9493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48062"/>
            <a:ext cx="6400800" cy="657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3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50199" y="636561"/>
            <a:ext cx="5643602" cy="13456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 userDrawn="1"/>
        </p:nvSpPr>
        <p:spPr>
          <a:xfrm>
            <a:off x="0" y="4105296"/>
            <a:ext cx="9144000" cy="82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251348"/>
            <a:ext cx="3067081" cy="5214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пустой с лого 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Masha\черная пятница\!Фирменные стили и логотипы\!Российский учебник\презентация\для перезентации РУ\для-перезентации-РУ-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93753" y="1622412"/>
            <a:ext cx="7356494" cy="20904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без лого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три лого вниз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РУ лого вниз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44" y="4616478"/>
            <a:ext cx="1690937" cy="3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20.12.2017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0E0D-F197-4B14-B296-C27E6C00E6CA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409518" y="4633776"/>
            <a:ext cx="2317754" cy="35097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08" r:id="rId3"/>
    <p:sldLayoutId id="2147483714" r:id="rId4"/>
    <p:sldLayoutId id="2147483713" r:id="rId5"/>
    <p:sldLayoutId id="2147483710" r:id="rId6"/>
    <p:sldLayoutId id="2147483698" r:id="rId7"/>
    <p:sldLayoutId id="2147483730" r:id="rId8"/>
    <p:sldLayoutId id="2147483709" r:id="rId9"/>
    <p:sldLayoutId id="2147483711" r:id="rId10"/>
    <p:sldLayoutId id="2147483712" r:id="rId11"/>
    <p:sldLayoutId id="2147483700" r:id="rId12"/>
    <p:sldLayoutId id="2147483701" r:id="rId13"/>
    <p:sldLayoutId id="2147483703" r:id="rId14"/>
    <p:sldLayoutId id="2147483722" r:id="rId15"/>
    <p:sldLayoutId id="2147483723" r:id="rId16"/>
    <p:sldLayoutId id="2147483727" r:id="rId17"/>
    <p:sldLayoutId id="2147483726" r:id="rId18"/>
    <p:sldLayoutId id="2147483724" r:id="rId19"/>
    <p:sldLayoutId id="2147483728" r:id="rId20"/>
    <p:sldLayoutId id="2147483729" r:id="rId21"/>
    <p:sldLayoutId id="2147483704" r:id="rId22"/>
    <p:sldLayoutId id="2147483705" r:id="rId23"/>
    <p:sldLayoutId id="2147483731" r:id="rId24"/>
    <p:sldLayoutId id="2147483732" r:id="rId2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8724"/>
            <a:ext cx="7772400" cy="949338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письменных </a:t>
            </a:r>
            <a:r>
              <a:rPr lang="ru-RU" dirty="0" smtClean="0"/>
              <a:t>работ учащихся в 5-9 классах. Темы и методика.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1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Этюдная работа. Правила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Маленькие художественные этюды писать  лучше в конце урока, давая минут 15-20.</a:t>
            </a:r>
          </a:p>
          <a:p>
            <a:r>
              <a:rPr lang="ru-RU" dirty="0" smtClean="0"/>
              <a:t>Обсуждать лучше все этюды, читая вслух, не называя автора.</a:t>
            </a:r>
          </a:p>
          <a:p>
            <a:r>
              <a:rPr lang="ru-RU" dirty="0" smtClean="0"/>
              <a:t>Речевые ошибки надо отредактировать, и прочитать без них, а потом показать ребенку наедине.</a:t>
            </a:r>
          </a:p>
          <a:p>
            <a:r>
              <a:rPr lang="ru-RU" dirty="0" smtClean="0"/>
              <a:t>Начинать обсуждение лучше «по возрастающей». от слабых- к самым. На ваш взгляд. Удачным</a:t>
            </a:r>
          </a:p>
          <a:p>
            <a:r>
              <a:rPr lang="ru-RU" dirty="0" smtClean="0"/>
              <a:t>Но помним,  ГЛАДКОСТЬ – не всегда сестра таланта.</a:t>
            </a:r>
          </a:p>
          <a:p>
            <a:r>
              <a:rPr lang="ru-RU" dirty="0" smtClean="0"/>
              <a:t>Совет: иногда можно понять замысел юного автора  и «поработать редактором районной </a:t>
            </a:r>
            <a:r>
              <a:rPr lang="ru-RU" dirty="0" err="1" smtClean="0"/>
              <a:t>малотиражки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0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Творчество не оценивается в </a:t>
            </a:r>
            <a:r>
              <a:rPr lang="ru-RU" dirty="0" smtClean="0"/>
              <a:t>баллах. Или 2- халтура, </a:t>
            </a:r>
            <a:r>
              <a:rPr lang="ru-RU" dirty="0" smtClean="0"/>
              <a:t>4 и4 5 </a:t>
            </a:r>
            <a:r>
              <a:rPr lang="ru-RU" dirty="0" smtClean="0"/>
              <a:t>- постарался.</a:t>
            </a:r>
            <a:endParaRPr lang="ru-RU" dirty="0"/>
          </a:p>
          <a:p>
            <a:r>
              <a:rPr lang="ru-RU" dirty="0"/>
              <a:t>Первоначально не оцениваем грамотность</a:t>
            </a:r>
          </a:p>
          <a:p>
            <a:r>
              <a:rPr lang="ru-RU" dirty="0"/>
              <a:t>В 5 -6 классах не определяем жестких требований к объему, плану, структуре</a:t>
            </a:r>
          </a:p>
          <a:p>
            <a:r>
              <a:rPr lang="ru-RU" dirty="0"/>
              <a:t>Жестко оценивается самостоятельность написания работы</a:t>
            </a:r>
          </a:p>
          <a:p>
            <a:r>
              <a:rPr lang="ru-RU" dirty="0" smtClean="0"/>
              <a:t>Требования усложняются постепенно</a:t>
            </a:r>
          </a:p>
          <a:p>
            <a:r>
              <a:rPr lang="ru-RU" dirty="0" smtClean="0"/>
              <a:t>Появляются «памятки» - жанровые и содержательные требования </a:t>
            </a:r>
          </a:p>
          <a:p>
            <a:r>
              <a:rPr lang="ru-RU" dirty="0" smtClean="0"/>
              <a:t>Работы должны обсуждаться и по максимуму читаться вслух (анонимное обсуждение)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5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98886"/>
            <a:ext cx="8229600" cy="85725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Алгоритмы </a:t>
            </a:r>
            <a:r>
              <a:rPr lang="ru-RU" sz="2800" dirty="0"/>
              <a:t>сложных действий появятся позже, понемногу и постепенно.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5 – пример «прочитывания» экранизации, памятка к написанию рецензии, написание рецензий к фильмам-экранизациям изученных произведений</a:t>
            </a:r>
          </a:p>
          <a:p>
            <a:r>
              <a:rPr lang="ru-RU" sz="1800" dirty="0" smtClean="0"/>
              <a:t>В 6 – определение жанра эссе, написание эссе</a:t>
            </a:r>
          </a:p>
          <a:p>
            <a:r>
              <a:rPr lang="ru-RU" sz="1800" dirty="0" smtClean="0"/>
              <a:t>В 7 – написание рецензий, эссе, появление и преобладание работ исследовательского литературоведческого характера</a:t>
            </a:r>
          </a:p>
          <a:p>
            <a:r>
              <a:rPr lang="ru-RU" sz="1800" dirty="0" smtClean="0"/>
              <a:t>В 8 – принципы составления сложного плана и схемы анализа стихотворения, пьесы, эпических жанров. Появление </a:t>
            </a:r>
            <a:r>
              <a:rPr lang="ru-RU" sz="1800" dirty="0"/>
              <a:t>заданий на написание рефератов, докладов с элементами </a:t>
            </a:r>
            <a:r>
              <a:rPr lang="ru-RU" sz="1800" dirty="0" smtClean="0"/>
              <a:t>исследования</a:t>
            </a:r>
          </a:p>
          <a:p>
            <a:r>
              <a:rPr lang="ru-RU" sz="1800" dirty="0" smtClean="0"/>
              <a:t>В 9 задания по комплексному анализу эпического, лирического, драматического произведений (развёрнутые сочинение по сложному плану). Памятки. Образцы комплексного анализа.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0538"/>
            <a:ext cx="8147248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 этюдных работ в 5 классе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173723"/>
              </p:ext>
            </p:extLst>
          </p:nvPr>
        </p:nvGraphicFramePr>
        <p:xfrm>
          <a:off x="179512" y="699542"/>
          <a:ext cx="8640960" cy="4282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133"/>
                <a:gridCol w="1353908"/>
                <a:gridCol w="1967261"/>
                <a:gridCol w="1490692"/>
                <a:gridCol w="2469966"/>
              </a:tblGrid>
              <a:tr h="18102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5 класс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3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Жанровые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Этюды на точку зрения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Этюды  художественные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Литературоведческие этюды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Публицистические этюды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</a:tr>
              <a:tr h="93282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Произведения в форме малых фольклорных жанров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«О чём рассказала старая игрушка?»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«Портреты ноября и октября», «Отражение в осенней луже», «Осенние дожди», «Дни поздней осени бранят обыкновенно, но …»  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«В чем я вижу красоту и гармонию в стихотворении С.А. Есенина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100" dirty="0">
                          <a:effectLst/>
                        </a:rPr>
                        <a:t>Почему дети и родители не всегда понимают друг друга? Как этому помочь?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450215" algn="l"/>
                          <a:tab pos="449580" algn="l"/>
                        </a:tabLst>
                      </a:pPr>
                      <a:r>
                        <a:rPr lang="ru-RU" sz="1100" dirty="0">
                          <a:effectLst/>
                        </a:rPr>
                        <a:t>Могут ли дети и взрослые быть настоящими друзьями.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 dirty="0">
                          <a:effectLst/>
                        </a:rPr>
                        <a:t>Мой взрослый друг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</a:tr>
              <a:tr h="1009307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Авторскую сказку по мотивам известных народных.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Сочинить сказку-историю: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>
                          <a:effectLst/>
                        </a:rPr>
                        <a:t>«Рассказ старого котелка»,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>
                          <a:effectLst/>
                        </a:rPr>
                        <a:t>«Рассказ старомодной  туфельки»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dirty="0">
                          <a:effectLst/>
                        </a:rPr>
                        <a:t>«Что рассказала бабушкина швейная машинка</a:t>
                      </a:r>
                      <a:r>
                        <a:rPr lang="ru-RU" sz="1100" dirty="0" smtClean="0">
                          <a:effectLst/>
                        </a:rPr>
                        <a:t>?»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«Зима в деревне», </a:t>
                      </a:r>
                      <a:r>
                        <a:rPr lang="ru-RU" sz="1100" dirty="0" smtClean="0">
                          <a:effectLst/>
                        </a:rPr>
                        <a:t>«За что я люблю первый снег?», </a:t>
                      </a:r>
                      <a:r>
                        <a:rPr lang="ru-RU" sz="1100" dirty="0">
                          <a:effectLst/>
                        </a:rPr>
                        <a:t>«Когда я слышу слова: вьюга, метель, поземка, пороша — я представляю..»</a:t>
                      </a:r>
                      <a:endParaRPr lang="ru-RU" sz="11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«Какие мысли и чувства вызвал у меня рассказ Толстого «Кавказский пленник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Этюд на одну из 2 тем по выбору: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Возможны ли в наше время такие тайные игры, какие были у Тимура и его друзей? Какими они могут быть?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Когда человек может нарушить правила игры и правила жизни?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</a:tr>
              <a:tr h="64944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Просто авторскую сказку.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3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--Рассказ по пословице;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лето: сочинить и поставить свою пьесу.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«Грибная пора».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«По ягоды».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«В лесу».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Летние радости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Рецензия-отзыв на экранизацию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5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0538"/>
            <a:ext cx="8147248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 этюдных работ в 6 классе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699542"/>
          <a:ext cx="8712001" cy="3500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0307"/>
                <a:gridCol w="1365039"/>
                <a:gridCol w="1801158"/>
                <a:gridCol w="1685224"/>
                <a:gridCol w="2490273"/>
              </a:tblGrid>
              <a:tr h="18102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5 класс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3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Жанровые работы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Этюды на точку зрения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Этюды  художественные  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Литературоведческие этюды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Публицистические этюды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96" marR="30496" marT="0" marB="0"/>
                </a:tc>
              </a:tr>
              <a:tr h="932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* Сочинить балладу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из зимнего окна глазами счастливого и несчастного человека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Напишите этюд на тему «Запах хлеба»</a:t>
                      </a:r>
                      <a:r>
                        <a:rPr lang="ru-RU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2311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Зачем Дубровский пошел в разбойники и считал ли он это занятие действительно «благородным»?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23110" algn="l"/>
                        </a:tabLs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Могла ли Маша Троекурова стать женой Дубровского?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Рассказ об одном подвиге», «Мой любимый герой», «Кто такие герои?»</a:t>
                      </a:r>
                    </a:p>
                  </a:txBody>
                  <a:tcPr marL="68580" marR="68580" marT="0" marB="0"/>
                </a:tc>
              </a:tr>
              <a:tr h="16587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Сочините </a:t>
                      </a:r>
                      <a:r>
                        <a:rPr lang="ru-RU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пародию на сценарий сериала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«Зов предков».  Рассказ вашего домашнего питомца о хозяевах и о себе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Сочините рассказ на тему «Лето – это маленькая жизнь»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2311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ли человек ради любви изменить друзьям и честному слову?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Может ли человек врать ради благого дела? 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Эссе. 6 класс (фрагменты текста учебника)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969" r="28416"/>
          <a:stretch/>
        </p:blipFill>
        <p:spPr>
          <a:xfrm>
            <a:off x="971600" y="980956"/>
            <a:ext cx="3112213" cy="4105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8790" r="28596"/>
          <a:stretch/>
        </p:blipFill>
        <p:spPr>
          <a:xfrm>
            <a:off x="4592014" y="1050473"/>
            <a:ext cx="3062053" cy="40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Памятка. Эссе как жанр.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672" y="1052468"/>
            <a:ext cx="2800729" cy="374786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8424" r="28784"/>
          <a:stretch/>
        </p:blipFill>
        <p:spPr>
          <a:xfrm>
            <a:off x="5076056" y="1191548"/>
            <a:ext cx="2771303" cy="39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класс. Эссе. Словарь в конце учебника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Эссе́ — жанр литературоведения, критики, публицистики небольшого объёма, в котором автор может говорить на разные темы, прибегать к художественным образам и, в редких случаях, вносить долю вымысла. Но всё же эссе всегда предполагает некоторую точность, научную или фактическую (то есть изображение того, что происходило на самом деле), изложение какой-то версии или теории. При этом всё внимание читателя сосредоточено на позиции автора эссе. Выразительное изложение своего мнения по тому или иному поводу — вот что такое эссе.</a:t>
            </a:r>
          </a:p>
        </p:txBody>
      </p:sp>
    </p:spTree>
    <p:extLst>
      <p:ext uri="{BB962C8B-B14F-4D97-AF65-F5344CB8AC3E}">
        <p14:creationId xmlns:p14="http://schemas.microsoft.com/office/powerpoint/2010/main" val="22916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341833"/>
              </p:ext>
            </p:extLst>
          </p:nvPr>
        </p:nvGraphicFramePr>
        <p:xfrm>
          <a:off x="0" y="1059582"/>
          <a:ext cx="9144000" cy="46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2232248"/>
                <a:gridCol w="2574032"/>
                <a:gridCol w="2286000"/>
              </a:tblGrid>
              <a:tr h="443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Жанровые, художественные и на точку зрения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Эссе, рецензии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Литературоведческого характера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Публицистические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Сочини сценку по эпизоду рассказа «Ночь перед Рождеством»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Попробуйте написать эссе на тему: «О чём заставила меня задуматься книга Свифта о путешествиях Гулливера?»</a:t>
                      </a:r>
                    </a:p>
                    <a:p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*Напишите небольшую работу, в которой сравните события, рассказанные лирическим героем стихотворения «Сон», с обстоятельствами жизни Лермонтова и историей, произошедшей с полковником Шульцем. Найдите дополнительные различия. Правильно употребляйте термины «автор» и «лирический герой».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«Мой первый друг», «Встреча с другом»,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«Вдалеке от друзей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4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Рассказать о событиях от лица спутника Одиссея; от лица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Циклопа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*Традиция древнерусских паломничеств в повести И.С.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Шмелёва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«Богомолье»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Расспросите своих родных об их детстве, напишите этюд на одну из тем:    «Моё любимое место на земле»;    «Дом, куда я люблю возвращаться»;    «На родине моих прадедов».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29600" cy="857250"/>
          </a:xfrm>
        </p:spPr>
        <p:txBody>
          <a:bodyPr/>
          <a:lstStyle/>
          <a:p>
            <a:r>
              <a:rPr lang="ru-RU" dirty="0" smtClean="0"/>
              <a:t>Письменные работы в 7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2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5410541"/>
              </p:ext>
            </p:extLst>
          </p:nvPr>
        </p:nvGraphicFramePr>
        <p:xfrm>
          <a:off x="179512" y="195486"/>
          <a:ext cx="8856984" cy="520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2190750"/>
                <a:gridCol w="228473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Жанровые, художественные и на точку зрения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Литературоведческие эссе, рецензии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Литературоведческого характера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Публицистические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«Как я провел лето на необитаемом острове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Посмотрите экранизацию романа </a:t>
                      </a:r>
                      <a:r>
                        <a:rPr lang="ru-RU" sz="1400" dirty="0" err="1" smtClean="0"/>
                        <a:t>Брэдбери</a:t>
                      </a:r>
                      <a:r>
                        <a:rPr lang="ru-RU" sz="1400" dirty="0" smtClean="0"/>
                        <a:t> «451 градус по </a:t>
                      </a:r>
                      <a:r>
                        <a:rPr lang="ru-RU" sz="1400" dirty="0" err="1" smtClean="0"/>
                        <a:t>Фаренг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ейту</a:t>
                      </a:r>
                      <a:r>
                        <a:rPr lang="ru-RU" sz="1400" dirty="0" smtClean="0"/>
                        <a:t>», осуществлённую французским режиссёром Франсуа </a:t>
                      </a:r>
                      <a:r>
                        <a:rPr lang="ru-RU" sz="1400" dirty="0" err="1" smtClean="0"/>
                        <a:t>Трюффо</a:t>
                      </a:r>
                      <a:r>
                        <a:rPr lang="ru-RU" sz="1400" dirty="0" smtClean="0"/>
                        <a:t> в 1966 </a:t>
                      </a:r>
                      <a:r>
                        <a:rPr lang="ru-RU" sz="1400" dirty="0" err="1" smtClean="0"/>
                        <a:t>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ду</a:t>
                      </a:r>
                      <a:r>
                        <a:rPr lang="ru-RU" sz="1400" dirty="0" smtClean="0"/>
                        <a:t>. Напишите рецензию-сравнение фильма и книги. </a:t>
                      </a:r>
                    </a:p>
                    <a:p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Напишите литературоведческую исследовательскую работу на тему «Образ лирического героя в поэзии Сергея Есенина», используя как можно больше произведений поэта.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Опираясь на впечатления книг, стихотворений, песен, фильмов о Великой Отечественной войне, напишите эссе на тему «Путь-дорожка фронтовая1».</a:t>
                      </a:r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Портрет моего друга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(Перед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Бежиным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лугом»)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Напишите этюд-рассуждение на тему «Может ли поэзия Некрасова быть по-настоящему близка современному читателю?».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Сравните отношение к лошади героя рассказа А. П. Чехова и лирического героя стихотворения В. В. Маяковского. Напишите этюд о понимании человека животными. Случай может быть реальным или вымышленным, но не должен быть взят из литературы.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 2014 году режиссёр И. И. </a:t>
                      </a: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Твердовский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снял одноимённый фильм по мотивам повести «Класс коррекции», который получил сразу несколько международных кинопремий. Посмотрите этот фильм и напишите на него рецензию.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Чем отличается  жизнь, увиденная глазами  ребенка в книге «Лето Господнем» И.С.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Шмелёва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повести «Детство» Горького?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3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11148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А.Н</a:t>
            </a:r>
            <a:r>
              <a:rPr lang="ru-RU" sz="3200" b="1" dirty="0"/>
              <a:t>. Архангельский, Т.Ю. Смирнова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УМК «Литература»</a:t>
            </a:r>
          </a:p>
          <a:p>
            <a:pPr marL="0" indent="0" algn="ctr">
              <a:buNone/>
            </a:pPr>
            <a:r>
              <a:rPr lang="ru-RU" sz="4000" b="1" dirty="0"/>
              <a:t>Программа для 5-9 классов </a:t>
            </a:r>
          </a:p>
          <a:p>
            <a:pPr marL="0" indent="0" algn="ctr">
              <a:buNone/>
            </a:pPr>
            <a:r>
              <a:rPr lang="ru-RU" sz="4000" b="1" dirty="0"/>
              <a:t>«</a:t>
            </a:r>
            <a:r>
              <a:rPr lang="ru-RU" sz="3200" b="1" dirty="0"/>
              <a:t>Литература как школа эстетического </a:t>
            </a:r>
            <a:r>
              <a:rPr lang="ru-RU" sz="3200" b="1" dirty="0" smtClean="0"/>
              <a:t>воспитания»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95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класс. Усложнение тем, проблемные, философские  вопросы.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Напишите </a:t>
            </a:r>
            <a:r>
              <a:rPr lang="ru-RU" b="1" dirty="0"/>
              <a:t>этюд-размышление на тему «Чему радуются мальчики, слушая Алёшу Карамазова после похорон Илюши?».</a:t>
            </a:r>
            <a:endParaRPr lang="ru-RU" dirty="0"/>
          </a:p>
          <a:p>
            <a:pPr marL="0" indent="0" fontAlgn="t">
              <a:buNone/>
            </a:pPr>
            <a:r>
              <a:rPr lang="ru-RU" dirty="0" smtClean="0"/>
              <a:t>В </a:t>
            </a:r>
            <a:r>
              <a:rPr lang="ru-RU" dirty="0"/>
              <a:t>написании работы вам помогут следующие вопросы.</a:t>
            </a:r>
          </a:p>
          <a:p>
            <a:pPr fontAlgn="t"/>
            <a:r>
              <a:rPr lang="ru-RU" b="1" dirty="0"/>
              <a:t>    </a:t>
            </a:r>
            <a:r>
              <a:rPr lang="ru-RU" dirty="0"/>
              <a:t>Почему Алёша Карамазов </a:t>
            </a:r>
            <a:r>
              <a:rPr lang="ru-RU" dirty="0" smtClean="0"/>
              <a:t>произносит </a:t>
            </a:r>
            <a:r>
              <a:rPr lang="ru-RU" dirty="0"/>
              <a:t>речь именно у  камня? Вспомните и историю камня, и символический, сказочно-притчевый смысл образа придорожного камня в русском фольклоре.</a:t>
            </a:r>
          </a:p>
          <a:p>
            <a:pPr fontAlgn="t"/>
            <a:r>
              <a:rPr lang="ru-RU" dirty="0"/>
              <a:t>   К чему призывает Алёша мальчиков?</a:t>
            </a:r>
          </a:p>
          <a:p>
            <a:pPr fontAlgn="t"/>
            <a:r>
              <a:rPr lang="ru-RU" dirty="0"/>
              <a:t>  Оправдывает ли он их прошлые дурные поступки?</a:t>
            </a:r>
          </a:p>
          <a:p>
            <a:pPr fontAlgn="t"/>
            <a:r>
              <a:rPr lang="ru-RU" dirty="0"/>
              <a:t>  Что вызывает их восторженность?</a:t>
            </a:r>
          </a:p>
          <a:p>
            <a:pPr fontAlgn="t"/>
            <a:r>
              <a:rPr lang="ru-RU" dirty="0"/>
              <a:t>   Можно ли сравнить этот финал эпизода романа Ф. М. Достоевского «Братья Карамазовы» с финалом повести В. Г. Короленко «В дурном обществе»?</a:t>
            </a:r>
          </a:p>
        </p:txBody>
      </p:sp>
    </p:spTree>
    <p:extLst>
      <p:ext uri="{BB962C8B-B14F-4D97-AF65-F5344CB8AC3E}">
        <p14:creationId xmlns:p14="http://schemas.microsoft.com/office/powerpoint/2010/main" val="32362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Примеры этюдных работ в </a:t>
            </a:r>
            <a:r>
              <a:rPr lang="ru-RU" dirty="0" smtClean="0"/>
              <a:t>8 </a:t>
            </a:r>
            <a:r>
              <a:rPr lang="ru-RU" dirty="0"/>
              <a:t>классе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688408"/>
              </p:ext>
            </p:extLst>
          </p:nvPr>
        </p:nvGraphicFramePr>
        <p:xfrm>
          <a:off x="179513" y="1017967"/>
          <a:ext cx="8964487" cy="3599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2591"/>
                <a:gridCol w="2093481"/>
                <a:gridCol w="2257472"/>
                <a:gridCol w="2120943"/>
              </a:tblGrid>
              <a:tr h="737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Этюды  художественные  и  на точку зрения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Жанровые работы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Литературоведческие, литературно-критические этюды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Публицистические этюды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  <a:tr h="22129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* Создать поэтический перевод студенческого гимна «Гаудеамус»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* Сочинить сонет с использованием логической антитезы.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845" algn="l"/>
                          <a:tab pos="2743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Эссе. Тема искусства как служения в творчестве Бориса Пастернака. По стихотворениям  «Гамлет» и «О, знал бы я, что так бывает, /Когда пускался на дебют…»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Этюды на разрешение вопросов нравственного выбора: «Можно ли оправдать измену в любви?», «Всегда ли нераздельны понятия о любви и верности?»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58" marR="48058" marT="0" marB="0"/>
                </a:tc>
              </a:tr>
              <a:tr h="324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2+*1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+*4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+ *2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2311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44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заданий основных и 7 – углубленный курс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023110" algn="l"/>
                        </a:tabLs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класс. 1 часть Памятка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ru-RU" dirty="0"/>
              <a:t>ПАМЯТКА</a:t>
            </a:r>
          </a:p>
          <a:p>
            <a:pPr marL="0" indent="0" algn="ctr">
              <a:buNone/>
            </a:pPr>
            <a:r>
              <a:rPr lang="ru-RU" dirty="0"/>
              <a:t>Работа над сочинением исследовательского характера по литературному произведению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Просмотрите </a:t>
            </a:r>
            <a:r>
              <a:rPr lang="ru-RU" dirty="0"/>
              <a:t>заранее собранные материалы по предложенной теме, перечитайте страницы, отмеченные закладками. Во </a:t>
            </a:r>
            <a:r>
              <a:rPr lang="ru-RU" i="1" dirty="0"/>
              <a:t>вступлении</a:t>
            </a:r>
            <a:r>
              <a:rPr lang="ru-RU" dirty="0"/>
              <a:t> к сочинению объясните, как вы понимаете смысл темы, и дайте предположительный ответ на поставленный вопрос. </a:t>
            </a:r>
            <a:r>
              <a:rPr lang="ru-RU" i="1" dirty="0"/>
              <a:t>В основной части </a:t>
            </a:r>
            <a:r>
              <a:rPr lang="ru-RU" dirty="0"/>
              <a:t>сочинения обратитесь непосредственно к содержанию произведения и поищите в тексте ответ на поставленный вопрос. Исследуйте поведение отдельных героев, ход событий. При необходимости приведите цитаты, в которых, по вашему мнению, содержится ответ на поставленный вопрос. Цитат не должно быть слишком много. </a:t>
            </a:r>
            <a:r>
              <a:rPr lang="ru-RU" i="1" dirty="0"/>
              <a:t>В заключении </a:t>
            </a:r>
            <a:r>
              <a:rPr lang="ru-RU" dirty="0"/>
              <a:t>вернитесь к смыслу темы и дайте полную версию ответа на поставленный исследовательский вопрос. Сделайте краткий </a:t>
            </a:r>
            <a:r>
              <a:rPr lang="ru-RU" i="1" dirty="0"/>
              <a:t>вывод.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класс. 2 часть. Памятка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Принципы составления сложного плана исследовательской работы на примере сочинения «Тема свободы в творчестве Пушкина»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первом полугодии в Памятке (учебник, часть I) — мы дали вам советы, как приступить к работе над сочинением исследовательского характера и соблюсти логику в своих рассуждениях. Продолжая эту тему, поговорим о составлении развёрнутого плана такого исследования. Любая работа должна начинаться с планирования. Мы уже знаем о том, что такая работа будет состоять из трёх несоразмерных частей: небольшого вступления, обширной основной части и небольшого заключения. Это можно сравнить с математической задачкой: вступление подобно краткой записи условия, с определением порядка действий, главная часть  — само решение, а в заключении содержится ответ. Разберём на примере, как может быть составлен такой план. Предположим, нам предстоит работа на обобщающую тему «Проблема свободы в лирике Пушкина</a:t>
            </a:r>
            <a:r>
              <a:rPr lang="ru-RU" dirty="0" smtClean="0"/>
              <a:t>»…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974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класс. Памятка 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ru-RU" dirty="0"/>
              <a:t>ПАМЯТКА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самостоятельно провести  комплексный анализ лирического стихотворения </a:t>
            </a:r>
          </a:p>
          <a:p>
            <a:pPr marL="0" indent="0">
              <a:buNone/>
            </a:pPr>
            <a:endParaRPr lang="ru-RU" sz="2900" dirty="0" smtClean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9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проанализировали стихотворение А. С. Пушкина «Из </a:t>
            </a:r>
            <a:r>
              <a:rPr lang="ru-RU" sz="29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Пиндемонти</a:t>
            </a:r>
            <a:r>
              <a:rPr lang="ru-RU" sz="29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900" dirty="0" smtClean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9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 могли самостоятельно проводить подобный анализ, ознакомьтесь с памяткой — и руководствуйтесь ею в работе. </a:t>
            </a:r>
            <a:endParaRPr lang="ru-RU" sz="2900" dirty="0" smtClean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9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конкретного стихотворения задача не может и не должна состоять в  том, чтобы ответить на все вопросы, подойти к тексту со всех возможных сторон, соответственно пунктам плана. План  — это карта, которая поможет вам найти верный путь, ту «дверь», через которую вы войдёте внутрь стихотворения. Скорее всего, это и будет тот аспект стихотворения, который является для него наиболее важным, необычным и характерным. Но, анализируя произведение, надо следовать определённой логике. Можно, как в нашей памятке, идти от общего к частному, от понимания общего смысла и контекста к выражению его разными художественными средствами, а можно и, наоборот, от частного — к общему. Что-то вы пропустите, а чему-то уделите особое внимание.</a:t>
            </a:r>
          </a:p>
          <a:p>
            <a:pPr marL="0" indent="0" algn="just">
              <a:buNone/>
            </a:pPr>
            <a:endParaRPr lang="ru-RU" sz="2900" dirty="0" smtClean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</a:t>
            </a:r>
            <a:r>
              <a:rPr lang="ru-RU" sz="29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СТИХОТВОРЕНИЯ</a:t>
            </a:r>
          </a:p>
        </p:txBody>
      </p:sp>
    </p:spTree>
    <p:extLst>
      <p:ext uri="{BB962C8B-B14F-4D97-AF65-F5344CB8AC3E}">
        <p14:creationId xmlns:p14="http://schemas.microsoft.com/office/powerpoint/2010/main" val="111020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класс. Памятка 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b="1" dirty="0"/>
              <a:t>ПАМЯТКА</a:t>
            </a:r>
          </a:p>
          <a:p>
            <a:pPr marL="0" indent="0" algn="ctr">
              <a:buNone/>
            </a:pPr>
            <a:r>
              <a:rPr lang="ru-RU" b="1" dirty="0"/>
              <a:t>Как самостоятельно провести комплексный анализ  драматического произведения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этом учебном году мы с вами познакомились с целым рядом произведений, относящихся к драматическому роду литературы. Что объединяет все эти произведения? Конечно, то, что они предназначены для постановки на сцене, а значит, в них нет рассказчика, и обо всех событиях мы узнаём из высказываний и диалогов героев. Именно поэтому мы призывали вас посмотреть театральные постановки или фильмы, снятые по этим произведениям, — ведь их авторы предполагали, что пьеса будет прочитана режиссёром и через актёрскую игру донесена непосредственно до зрителя. Из-за этого и читать пьесы довольно трудно, ведь мы должны стать на время чтения и режиссёрами, и декораторами, и актёрами, проживающими все роли одновременно. А без такого творческого прочтения драмы нам её не понять. На уроках мы анализировали драматические произведения, стараясь понять выраженный в них идеал эпохи и мнение автора. А ведь это и есть самое главное и самое трудное — понять точку зрения автора, которая нигде в пьесе не выражается напрямую. Мы показали образец комплексного анализа пьесы на примере «маленькой трагедии» Пушкина «Моцарт и Сальери». И теперь попробуем обобщить полученный нами опыт анализа драмы для того, чтобы вы могли в дальнейшем проанализировать произведение самостоятельно и многосторонне. Обращаем ваше внимание на то, что полный комплексный анализ произведения во всех указанных аспектах — это тема, как минимум, научной монографии. В небольшом исследовании мы, кратко рассмотрев произведение с разных сторон, обычно останавливаемся на одном аспекте, который нам кажется наиболее важным, интересным или загадочным, и через него движемся к главному — постижению авторского замысла.</a:t>
            </a:r>
          </a:p>
          <a:p>
            <a:pPr marL="0" indent="0" algn="ctr">
              <a:buNone/>
            </a:pPr>
            <a:r>
              <a:rPr lang="ru-RU" b="1" dirty="0"/>
              <a:t>АСПЕКТЫ АНАЛИЗА ДРАМЫ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5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класс. Памятка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7968"/>
            <a:ext cx="8229600" cy="3394472"/>
          </a:xfrm>
        </p:spPr>
        <p:txBody>
          <a:bodyPr>
            <a:normAutofit fontScale="55000" lnSpcReduction="20000"/>
          </a:bodyPr>
          <a:lstStyle/>
          <a:p>
            <a:pPr marL="0" indent="0" algn="r">
              <a:buNone/>
            </a:pPr>
            <a:r>
              <a:rPr lang="ru-RU" b="1" dirty="0"/>
              <a:t>ПАМЯТКА</a:t>
            </a:r>
          </a:p>
          <a:p>
            <a:pPr marL="0" indent="0" algn="ctr">
              <a:buNone/>
            </a:pPr>
            <a:r>
              <a:rPr lang="ru-RU" b="1" dirty="0"/>
              <a:t>Как самостоятельно провести  комплексный анализ эпического произведения </a:t>
            </a: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Эпические </a:t>
            </a:r>
            <a:r>
              <a:rPr lang="ru-RU" dirty="0"/>
              <a:t>произведения зачастую кажутся нам более понятными и лёгкими для понимания, потому в них есть наш неизменный помощник — рассказчик, который ведёт читателя за собой, объясняя и комментируя события, часто высказывая и своё отношение к ним. Он описывает героев, место и время действия, обстоятельства, предшествующие событиям</a:t>
            </a:r>
            <a:r>
              <a:rPr lang="ru-RU" dirty="0" smtClean="0"/>
              <a:t>. Но </a:t>
            </a:r>
            <a:r>
              <a:rPr lang="ru-RU" dirty="0"/>
              <a:t>здесь есть одна хитрость, которая при осмыслении произведения может направить нас на истинный путь. Так как рассказчик обращается непосредственно к читателю, то мы обычно ставим знак равенства между ним и автором. Но вспомним рассказчика в сказах П. П. Бажова и Б. В. Шергина, в рассказах А. П. Платонова. Разве они говорят словами и голосом автора? Иногда рассказчиками становятся сами герои. А если их три, как в повести «Собачье сердце»? Неужели автор, М. А. Булгаков, разделяет и мнение </a:t>
            </a:r>
            <a:r>
              <a:rPr lang="ru-RU" dirty="0" err="1"/>
              <a:t>Борменталя</a:t>
            </a:r>
            <a:r>
              <a:rPr lang="ru-RU" dirty="0"/>
              <a:t>, и точку зрения </a:t>
            </a:r>
            <a:r>
              <a:rPr lang="ru-RU" dirty="0" err="1"/>
              <a:t>Шарикова</a:t>
            </a:r>
            <a:r>
              <a:rPr lang="ru-RU" dirty="0"/>
              <a:t>?! Конечно, нет. Значит, главная задача комплексного анализа эпического произведения — выявить точку зрения автора, отделить её от точки зрения рассказчика (или рассказчиков). Остановимся на возможных путях и аспектах анализа эпических произведений, будем помнить о том, что всесторонний анализ — тема крупного научного исследования, а мы при анализе выбираем наиболее, на наш взгляд, важные особенности построения текста и через их осмысление движемся к пониманию авторского замысла.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АСПЕКТЫ </a:t>
            </a:r>
            <a:r>
              <a:rPr lang="ru-RU" dirty="0"/>
              <a:t>АНАЛИЗА  ЭПИЧЕСКОГО 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963033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класс. Письменные работы. 1 часть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865779"/>
              </p:ext>
            </p:extLst>
          </p:nvPr>
        </p:nvGraphicFramePr>
        <p:xfrm>
          <a:off x="457200" y="1200150"/>
          <a:ext cx="8229600" cy="367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Этюды  художественные, в том числе жанровые работы</a:t>
                      </a:r>
                      <a:endParaRPr lang="ru-RU" sz="1000" kern="5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Сочинения литературоведческого характера</a:t>
                      </a:r>
                      <a:endParaRPr lang="ru-RU" sz="1000" kern="5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Подготовка письменных и устных докладов исследовательского характера и рефератов</a:t>
                      </a:r>
                      <a:endParaRPr lang="ru-RU" sz="1000" kern="5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Courier New" panose="02070309020205020404" pitchFamily="49" charset="0"/>
                        </a:rPr>
                        <a:t>*Творческий этюд в жанровой форме: написать собственный  «отрывок из сентиментального романа в письмах», посвященный впечатлениям от летнего (зимнего) отдыха.</a:t>
                      </a:r>
                      <a:endParaRPr lang="ru-RU" sz="1000" kern="5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Эссе на тему «Плач Ярославны: его роль в композиции «Слова о полку Игореве»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 Подготовить доклады на темы по выбору: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«Балет П. И. Чайковского «Щелкунчик» и сказка Э. Т. А. Гофмана «Щелкунчик и мышиный король»: как музыка раскрывает духовное содержание литературного произведения и как либретто изменяет его сюжет».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Courier New" panose="02070309020205020404" pitchFamily="49" charset="0"/>
                        </a:rPr>
                        <a:t>**Сочинить графический стих или акростих. В рабочей тетради см. образец.</a:t>
                      </a:r>
                      <a:endParaRPr lang="ru-RU" sz="1000" kern="5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Сочинение-исследование по комедиям Фонвизина и Мольера.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Courier New" panose="02070309020205020404" pitchFamily="49" charset="0"/>
                        </a:rPr>
                        <a:t>* Разработать сценарный план для экранизации сказки Э. Т. Гофмана «Крошка Цахес».</a:t>
                      </a:r>
                      <a:endParaRPr lang="ru-RU" sz="1000" kern="5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**Эссе на тему: «Образ Фауста в литературе и музыке».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000" kern="5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000" kern="5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40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8057920"/>
              </p:ext>
            </p:extLst>
          </p:nvPr>
        </p:nvGraphicFramePr>
        <p:xfrm>
          <a:off x="-1" y="-20538"/>
          <a:ext cx="9144002" cy="5629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894"/>
                <a:gridCol w="4358050"/>
                <a:gridCol w="3520058"/>
              </a:tblGrid>
              <a:tr h="18889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5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 по сложному плану: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Люди умные и глупые в комедии Грибоедова.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служения и выслуживания в комедии.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Обиженные и обидчики в комедии.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Кто и над чем смеется в комедии?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Любовь подлинная и мнимая.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Идеалы героев в комедии.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Внесценические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персонажи» в комедии.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Реферат. Что писала русская критика о комедии Грибоедова? (См. статью В.Г. Белинского «Горе от ума», статью И.А. Гончарова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Мильон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терзаний»).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000" kern="5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</a:tr>
              <a:tr h="1099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** Попытка -Сочини элегию.</a:t>
                      </a:r>
                      <a:endParaRPr lang="ru-RU" sz="1000" kern="5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8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1.Лирические отступления в романе А. С. Пушкина «Евгений Онегин». 2. Евгений Онегин и Александр Чацкий: драма романтической личности. 3. Лирические отступления в романе «Евгений Онегин» и образ автора. 4. «Татьяны милый идеал»: женские образы в творчестве А. С. Пушкина. 5. Тема природы и времени года в романе А. С. Пушкина «Евгений Онегин».6.  Образ водной стихии в творчестве А. С. Пушкина. </a:t>
                      </a:r>
                      <a:endParaRPr lang="ru-RU" sz="1000" kern="5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и доклад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одну из тем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Новый период в истории европейского романтизма: проза В. Скотта и поэзия Дж. Байрона. 2. Гринев, Пугачев, Екатерина Великая: герои «Капитанской дочки» и традиции Вальтера Скотта и др.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9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000" kern="5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Сочинение-исследование на любую из предложенных тем: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Особенности романтизма М. Ю. Лермонтова… 3. Тема гордого одиночества в лирике М. Ю. Лермонтова… 5.* Личность и судьба по роману М. Ю. Лермонтова «Герой нашего времени». 6. Печорин — рассказчик — Максим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Максимыч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Роль рассказчика и характер повествования (по роману «Герой нашего времени»). …8. Роль женских образов в раскрытии образа Печорина.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Выполнение исследования и подготовка доклада: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«Поэтов сладостный союз»: творческое взаимодействие Пушкина, Вяземского, Баратынского, Языкова.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Жанр песни в лирике Д. Давыдова, А. Кольцова, А. Дельвига: сходство и различие.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Тема поэта и поэзии в лирике Евгения Баратынского, Кондратия Рылеева, Дмитрия Веневитинова.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1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* 5</a:t>
                      </a:r>
                      <a:endParaRPr lang="ru-RU" sz="1000" kern="5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+ *6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+ *1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370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Перечитайте уже знакомое вам стихотворение «…Вновь я посетил…» Подготовьте письменный анализ стихотворения. </a:t>
            </a:r>
            <a:endParaRPr lang="ru-RU" dirty="0" smtClean="0"/>
          </a:p>
          <a:p>
            <a:r>
              <a:rPr lang="ru-RU" dirty="0" smtClean="0"/>
              <a:t>Почему </a:t>
            </a:r>
            <a:r>
              <a:rPr lang="ru-RU" dirty="0"/>
              <a:t>стихотворение начинается отступом и отточием? Как это связано с характером размышлений лирического героя? В романтической традиции отточие в начале стихотворения было формальным признаком жанра отрывка, а сам жанр отрывка связывался с идеей невыразимости поэтической мысли. Так ли обстоит дело у Пушкина? С какой идеей связан этот композиционный приём в его стихотворении?    В чём заключается композиционная роль полустиший? Случайно ли они появляются в стихотворении? Если нет, то с каким переходом от темы к теме связаны? </a:t>
            </a:r>
          </a:p>
        </p:txBody>
      </p:sp>
    </p:spTree>
    <p:extLst>
      <p:ext uri="{BB962C8B-B14F-4D97-AF65-F5344CB8AC3E}">
        <p14:creationId xmlns:p14="http://schemas.microsoft.com/office/powerpoint/2010/main" val="102801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Система письменных работ учащихся.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«От маленького писателя к большому читателю</a:t>
            </a:r>
            <a:r>
              <a:rPr lang="ru-RU" i="1" dirty="0" smtClean="0"/>
              <a:t>»</a:t>
            </a:r>
          </a:p>
          <a:p>
            <a:pPr algn="r"/>
            <a:r>
              <a:rPr lang="ru-RU" dirty="0"/>
              <a:t>М.А. Рыбникова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5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Желаю вдохновения всем нам и нашим ученикам!</a:t>
            </a:r>
            <a:br>
              <a:rPr lang="ru-RU" sz="3200" i="1" dirty="0" smtClean="0"/>
            </a:br>
            <a:r>
              <a:rPr lang="ru-RU" sz="3200" i="1" dirty="0" smtClean="0"/>
              <a:t>С </a:t>
            </a:r>
            <a:r>
              <a:rPr lang="ru-RU" sz="3200" i="1" dirty="0"/>
              <a:t>надеждой на новые Встречи!</a:t>
            </a:r>
            <a:br>
              <a:rPr lang="ru-RU" sz="3200" i="1" dirty="0"/>
            </a:b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63838"/>
            <a:ext cx="6400800" cy="1314450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endParaRPr lang="ru-RU" dirty="0" smtClean="0"/>
          </a:p>
          <a:p>
            <a:pPr lvl="0">
              <a:spcBef>
                <a:spcPct val="0"/>
              </a:spcBef>
            </a:pPr>
            <a:r>
              <a:rPr lang="ru-RU" dirty="0" smtClean="0"/>
              <a:t>Смирнова Татьяна Юрьевна</a:t>
            </a:r>
          </a:p>
          <a:p>
            <a:pPr lvl="0">
              <a:spcBef>
                <a:spcPct val="0"/>
              </a:spcBef>
            </a:pPr>
            <a:r>
              <a:rPr lang="en-US" dirty="0" smtClean="0"/>
              <a:t>t.u.obraz@mail.ru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556698"/>
            <a:ext cx="5111750" cy="287306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Как мы учимся ходить?</a:t>
            </a:r>
          </a:p>
          <a:p>
            <a:r>
              <a:rPr lang="ru-RU" sz="2400" dirty="0" smtClean="0"/>
              <a:t>Мать не учит переставлять ножки. А просто зовет малыша к себе.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мотивации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7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Малыш не думает о шагах – он </a:t>
            </a:r>
            <a:r>
              <a:rPr lang="ru-RU" sz="2400" dirty="0" smtClean="0"/>
              <a:t>устремляется  </a:t>
            </a:r>
            <a:r>
              <a:rPr lang="ru-RU" sz="2400" dirty="0"/>
              <a:t>к матери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создана: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487" y="1393023"/>
            <a:ext cx="5486876" cy="32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67" y="25658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Как учим писать: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по законам большой литературы –художественной, научной, публицистической.</a:t>
            </a:r>
          </a:p>
          <a:p>
            <a:r>
              <a:rPr lang="ru-RU" dirty="0" smtClean="0"/>
              <a:t>Не используется работа по готовым шаблонам – опасность снизить мотивацию, возможность в дальнейшем творить самостоятельно и свободно. </a:t>
            </a:r>
          </a:p>
          <a:p>
            <a:r>
              <a:rPr lang="ru-RU" dirty="0" smtClean="0"/>
              <a:t>Темы сочинений неожиданные и интересные, не предполагающие готовых и однозначных ответов – поэтому нельзя списать; </a:t>
            </a:r>
          </a:p>
          <a:p>
            <a:r>
              <a:rPr lang="ru-RU" b="1" dirty="0" smtClean="0"/>
              <a:t>сочинения по произведениям пишем до разговора на эту тему на уроке.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328" y="160904"/>
            <a:ext cx="1103472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04448" cy="5145798"/>
          </a:xfrm>
        </p:spPr>
      </p:pic>
    </p:spTree>
    <p:extLst>
      <p:ext uri="{BB962C8B-B14F-4D97-AF65-F5344CB8AC3E}">
        <p14:creationId xmlns:p14="http://schemas.microsoft.com/office/powerpoint/2010/main" val="1823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Этюд как жанр школьной письменной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«…с </a:t>
            </a:r>
            <a:r>
              <a:rPr lang="ru-RU" i="1" dirty="0"/>
              <a:t>помощью этого учебника вы сможете научиться писать собственные произведения. Мы с вами будем сами сочинять небольшие работы под названием «этюды» . И кто-то из вас со временем, может быть, станет настоящим писателем, но все дорастут до больших читателей! Потому что понимать чужие книги — это тоже </a:t>
            </a:r>
            <a:r>
              <a:rPr lang="ru-RU" i="1" dirty="0" smtClean="0"/>
              <a:t>искусство.»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325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Этюдная работа. Пример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На </a:t>
            </a:r>
            <a:r>
              <a:rPr lang="ru-RU" i="1" dirty="0"/>
              <a:t>дворе осень. По дороге домой вглядитесь как можно внимательней в приметы этой поры. </a:t>
            </a:r>
            <a:endParaRPr lang="ru-RU" i="1" dirty="0" smtClean="0"/>
          </a:p>
          <a:p>
            <a:r>
              <a:rPr lang="ru-RU" i="1" dirty="0" smtClean="0"/>
              <a:t>Попробуйте </a:t>
            </a:r>
            <a:r>
              <a:rPr lang="ru-RU" i="1" dirty="0"/>
              <a:t>написать об осени небольшие этюды-зарисовки, постарайтесь передать в них своё отношение к этому времени года: «Портреты октября и ноября», «Отражение в осенней луже», «Осенние дожди», «Дни поздней осени бранят обыкновенно, но...». </a:t>
            </a:r>
            <a:endParaRPr lang="ru-RU" i="1" dirty="0" smtClean="0"/>
          </a:p>
          <a:p>
            <a:r>
              <a:rPr lang="ru-RU" i="1" dirty="0" smtClean="0"/>
              <a:t>Обсудите </a:t>
            </a:r>
            <a:r>
              <a:rPr lang="ru-RU" i="1" dirty="0"/>
              <a:t>этюды в классе. </a:t>
            </a:r>
          </a:p>
          <a:p>
            <a:r>
              <a:rPr lang="ru-RU" i="1" dirty="0" smtClean="0"/>
              <a:t>Слушая </a:t>
            </a:r>
            <a:r>
              <a:rPr lang="ru-RU" i="1" dirty="0"/>
              <a:t>этюды ваших товарищей, укажите, кто сумел заметить в жизни и природе что-то необычное, кто подобрал самые точные слова для передачи своих чувств и наблюдений. </a:t>
            </a:r>
          </a:p>
        </p:txBody>
      </p:sp>
    </p:spTree>
    <p:extLst>
      <p:ext uri="{BB962C8B-B14F-4D97-AF65-F5344CB8AC3E}">
        <p14:creationId xmlns:p14="http://schemas.microsoft.com/office/powerpoint/2010/main" val="669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heme/theme1.xml><?xml version="1.0" encoding="utf-8"?>
<a:theme xmlns:a="http://schemas.openxmlformats.org/drawingml/2006/main" name="Презентация1">
  <a:themeElements>
    <a:clrScheme name="Российский учебник">
      <a:dk1>
        <a:srgbClr val="515151"/>
      </a:dk1>
      <a:lt1>
        <a:srgbClr val="FFFFFF"/>
      </a:lt1>
      <a:dk2>
        <a:srgbClr val="7B7B7B"/>
      </a:dk2>
      <a:lt2>
        <a:srgbClr val="FFFFFF"/>
      </a:lt2>
      <a:accent1>
        <a:srgbClr val="969696"/>
      </a:accent1>
      <a:accent2>
        <a:srgbClr val="0063B5"/>
      </a:accent2>
      <a:accent3>
        <a:srgbClr val="3BA6FF"/>
      </a:accent3>
      <a:accent4>
        <a:srgbClr val="75C1FF"/>
      </a:accent4>
      <a:accent5>
        <a:srgbClr val="A5A5A5"/>
      </a:accent5>
      <a:accent6>
        <a:srgbClr val="D8D8D8"/>
      </a:accent6>
      <a:hlink>
        <a:srgbClr val="005CAB"/>
      </a:hlink>
      <a:folHlink>
        <a:srgbClr val="A6A6A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РУ 16х9 sh fin" id="{72F065E1-9FFD-5247-B932-EC7386BFCFC9}" vid="{AD890178-7021-8C44-9F3D-44FC5895AB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РУ 16х9 sh fin (2)</Template>
  <TotalTime>1183</TotalTime>
  <Words>2055</Words>
  <Application>Microsoft Office PowerPoint</Application>
  <PresentationFormat>Экран (16:9)</PresentationFormat>
  <Paragraphs>249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Symbol</vt:lpstr>
      <vt:lpstr>Times New Roman</vt:lpstr>
      <vt:lpstr>Wingdings</vt:lpstr>
      <vt:lpstr>Презентация1</vt:lpstr>
      <vt:lpstr>Система письменных работ учащихся в 5-9 классах. Темы и методика. </vt:lpstr>
      <vt:lpstr>  А.Н. Архангельский, Т.Ю. Смирнова </vt:lpstr>
      <vt:lpstr>Система письменных работ учащихся.</vt:lpstr>
      <vt:lpstr>Создание мотивации</vt:lpstr>
      <vt:lpstr>Мотивация создана:</vt:lpstr>
      <vt:lpstr>Как учим писать:</vt:lpstr>
      <vt:lpstr>Презентация PowerPoint</vt:lpstr>
      <vt:lpstr>Этюд как жанр школьной письменной работы</vt:lpstr>
      <vt:lpstr>Этюдная работа. Пример </vt:lpstr>
      <vt:lpstr>Этюдная работа. Правила </vt:lpstr>
      <vt:lpstr>Оценивание</vt:lpstr>
      <vt:lpstr>  Алгоритмы сложных действий появятся позже, понемногу и постепенно. </vt:lpstr>
      <vt:lpstr>Примеры этюдных работ в 5 классе</vt:lpstr>
      <vt:lpstr>Примеры этюдных работ в 6 классе</vt:lpstr>
      <vt:lpstr>Эссе. 6 класс (фрагменты текста учебника)</vt:lpstr>
      <vt:lpstr>Памятка. Эссе как жанр.</vt:lpstr>
      <vt:lpstr>6 класс. Эссе. Словарь в конце учебника</vt:lpstr>
      <vt:lpstr>Письменные работы в 7 классе</vt:lpstr>
      <vt:lpstr>Презентация PowerPoint</vt:lpstr>
      <vt:lpstr>7 класс. Усложнение тем, проблемные, философские  вопросы.</vt:lpstr>
      <vt:lpstr>Примеры этюдных работ в 8 классе</vt:lpstr>
      <vt:lpstr>8 класс. 1 часть Памятка 1.</vt:lpstr>
      <vt:lpstr>8 класс. 2 часть. Памятка 2</vt:lpstr>
      <vt:lpstr>8 класс. Памятка 3.</vt:lpstr>
      <vt:lpstr>8 класс. Памятка 4.</vt:lpstr>
      <vt:lpstr>8 класс. Памятка 6</vt:lpstr>
      <vt:lpstr>9 класс. Письменные работы. 1 часть</vt:lpstr>
      <vt:lpstr>Презентация PowerPoint</vt:lpstr>
      <vt:lpstr>Презентация PowerPoint</vt:lpstr>
      <vt:lpstr>Желаю вдохновения всем нам и нашим ученикам! С надеждой на новые Встречи!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Donskova</dc:creator>
  <cp:lastModifiedBy>1</cp:lastModifiedBy>
  <cp:revision>99</cp:revision>
  <dcterms:created xsi:type="dcterms:W3CDTF">2017-06-02T16:55:23Z</dcterms:created>
  <dcterms:modified xsi:type="dcterms:W3CDTF">2017-12-20T20:30:54Z</dcterms:modified>
</cp:coreProperties>
</file>